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1"/>
  </p:notesMasterIdLst>
  <p:sldIdLst>
    <p:sldId id="256" r:id="rId2"/>
    <p:sldId id="259" r:id="rId3"/>
    <p:sldId id="258" r:id="rId4"/>
    <p:sldId id="374" r:id="rId5"/>
    <p:sldId id="257" r:id="rId6"/>
    <p:sldId id="265" r:id="rId7"/>
    <p:sldId id="263" r:id="rId8"/>
    <p:sldId id="264" r:id="rId9"/>
    <p:sldId id="273" r:id="rId10"/>
    <p:sldId id="375" r:id="rId11"/>
    <p:sldId id="272" r:id="rId12"/>
    <p:sldId id="271" r:id="rId13"/>
    <p:sldId id="262" r:id="rId14"/>
    <p:sldId id="270" r:id="rId15"/>
    <p:sldId id="333" r:id="rId16"/>
    <p:sldId id="274" r:id="rId17"/>
    <p:sldId id="266" r:id="rId18"/>
    <p:sldId id="261" r:id="rId19"/>
    <p:sldId id="260" r:id="rId20"/>
    <p:sldId id="268" r:id="rId21"/>
    <p:sldId id="275" r:id="rId22"/>
    <p:sldId id="278" r:id="rId23"/>
    <p:sldId id="383" r:id="rId24"/>
    <p:sldId id="384" r:id="rId25"/>
    <p:sldId id="385" r:id="rId26"/>
    <p:sldId id="386" r:id="rId27"/>
    <p:sldId id="387" r:id="rId28"/>
    <p:sldId id="388" r:id="rId29"/>
    <p:sldId id="376" r:id="rId30"/>
    <p:sldId id="377" r:id="rId31"/>
    <p:sldId id="362" r:id="rId32"/>
    <p:sldId id="282" r:id="rId33"/>
    <p:sldId id="328" r:id="rId34"/>
    <p:sldId id="367" r:id="rId35"/>
    <p:sldId id="371" r:id="rId36"/>
    <p:sldId id="365" r:id="rId37"/>
    <p:sldId id="378" r:id="rId38"/>
    <p:sldId id="359" r:id="rId39"/>
    <p:sldId id="366" r:id="rId40"/>
    <p:sldId id="369" r:id="rId41"/>
    <p:sldId id="281" r:id="rId42"/>
    <p:sldId id="279" r:id="rId43"/>
    <p:sldId id="370" r:id="rId44"/>
    <p:sldId id="379" r:id="rId45"/>
    <p:sldId id="380" r:id="rId46"/>
    <p:sldId id="381" r:id="rId47"/>
    <p:sldId id="382" r:id="rId48"/>
    <p:sldId id="293" r:id="rId49"/>
    <p:sldId id="290" r:id="rId50"/>
  </p:sldIdLst>
  <p:sldSz cx="9144000" cy="5143500" type="screen16x9"/>
  <p:notesSz cx="6858000" cy="9144000"/>
  <p:embeddedFontLst>
    <p:embeddedFont>
      <p:font typeface="Bebas Neue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Chewy" panose="020B0604020202020204" charset="0"/>
      <p:regular r:id="rId58"/>
    </p:embeddedFont>
    <p:embeddedFont>
      <p:font typeface="Hind" panose="020B0604020202020204" charset="0"/>
      <p:regular r:id="rId59"/>
      <p:bold r:id="rId60"/>
    </p:embeddedFont>
    <p:embeddedFont>
      <p:font typeface="Nunito Light" panose="020B0604020202020204" charset="0"/>
      <p:regular r:id="rId61"/>
      <p:italic r:id="rId62"/>
    </p:embeddedFont>
    <p:embeddedFont>
      <p:font typeface="PT Sans" panose="020B0604020202020204" charset="0"/>
      <p:regular r:id="rId63"/>
      <p:bold r:id="rId64"/>
      <p:italic r:id="rId65"/>
      <p:boldItalic r:id="rId66"/>
    </p:embeddedFont>
    <p:embeddedFont>
      <p:font typeface="Roboto Condensed Light" panose="020B0604020202020204" charset="0"/>
      <p:regular r:id="rId67"/>
      <p: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0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300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141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04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947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890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43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237720" y="1615054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72">
            <a:off x="2285091" y="2119054"/>
            <a:ext cx="559653" cy="686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5322" y="1530955"/>
            <a:ext cx="4971233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00" y="2106669"/>
            <a:ext cx="3092871" cy="25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903" y="1021572"/>
            <a:ext cx="6680991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B,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903" y="3745480"/>
            <a:ext cx="632673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3372010"/>
            <a:ext cx="655475" cy="745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08" y="2014081"/>
            <a:ext cx="2260052" cy="17048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474788" y="1292181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Nhận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2667" y="2173899"/>
            <a:ext cx="63293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6;p36"/>
          <p:cNvSpPr/>
          <p:nvPr/>
        </p:nvSpPr>
        <p:spPr>
          <a:xfrm>
            <a:off x="1690424" y="298453"/>
            <a:ext cx="583033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21203" y="353873"/>
            <a:ext cx="5542854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II.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chất ba đường cao 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8072" y="1123983"/>
            <a:ext cx="784785" cy="600900"/>
            <a:chOff x="1483578" y="1606678"/>
            <a:chExt cx="784785" cy="600900"/>
          </a:xfrm>
        </p:grpSpPr>
        <p:sp>
          <p:nvSpPr>
            <p:cNvPr id="16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9746" y="1257837"/>
            <a:ext cx="4349668" cy="446837"/>
            <a:chOff x="2351574" y="2130825"/>
            <a:chExt cx="4349668" cy="446837"/>
          </a:xfrm>
        </p:grpSpPr>
        <p:sp>
          <p:nvSpPr>
            <p:cNvPr id="19" name="Rectangle 18"/>
            <p:cNvSpPr/>
            <p:nvPr/>
          </p:nvSpPr>
          <p:spPr>
            <a:xfrm>
              <a:off x="2977146" y="2169578"/>
              <a:ext cx="3724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HĐ2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137),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  <a:blipFill>
                <a:blip r:embed="rId4"/>
                <a:stretch>
                  <a:fillRect l="-1105" r="-1105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6" y="2066362"/>
            <a:ext cx="2409055" cy="21923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06337" y="3627877"/>
            <a:ext cx="455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472">
            <a:off x="3546121" y="3306434"/>
            <a:ext cx="402641" cy="45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586569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04174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ĐỊNH LÍ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4270" y="1305075"/>
            <a:ext cx="68527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1258" y="2409432"/>
            <a:ext cx="6354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800" b="1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 animBg="1"/>
      <p:bldP spid="3940" grpId="0" build="p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  <a:blipFill>
                <a:blip r:embed="rId3"/>
                <a:stretch>
                  <a:fillRect l="-835" r="-91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238816" y="891124"/>
            <a:ext cx="1258319" cy="519635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</a:rPr>
              <a:t>Ví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dụ</a:t>
            </a:r>
            <a:r>
              <a:rPr lang="en-US" sz="1800" b="1" dirty="0">
                <a:solidFill>
                  <a:srgbClr val="FFFFFF"/>
                </a:solidFill>
              </a:rPr>
              <a:t> 3: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198" y="234735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  <a:blipFill>
                <a:blip r:embed="rId4"/>
                <a:stretch>
                  <a:fillRect l="-913" r="-9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2911318" y="139436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2781486" y="1394360"/>
            <a:ext cx="315697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2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119" y="2336496"/>
            <a:ext cx="747508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627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G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026905" y="574157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9634" y="1648817"/>
                <a:ext cx="5779859" cy="3042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M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= CM.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∆BAM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∆BCM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= BC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𝐵𝐶𝑀</m:t>
                          </m:r>
                        </m:e>
                      </m:acc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CM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34" y="1648817"/>
                <a:ext cx="5779859" cy="3042756"/>
              </a:xfrm>
              <a:prstGeom prst="rect">
                <a:avLst/>
              </a:prstGeom>
              <a:blipFill rotWithShape="0">
                <a:blip r:embed="rId3"/>
                <a:stretch>
                  <a:fillRect l="-316"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879697" y="2515454"/>
            <a:ext cx="328700" cy="123309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08397" y="2869979"/>
            <a:ext cx="2548133" cy="878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∆BAM = ∆BCM </a:t>
            </a:r>
          </a:p>
          <a:p>
            <a:pPr marL="30480" marR="30480" lvl="0"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- g - c)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06" y="846175"/>
            <a:ext cx="2332848" cy="2119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1115" y="846175"/>
                <a:ext cx="7847662" cy="888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M, N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5" y="846175"/>
                <a:ext cx="7847662" cy="888898"/>
              </a:xfrm>
              <a:prstGeom prst="rect">
                <a:avLst/>
              </a:prstGeom>
              <a:blipFill rotWithShape="0">
                <a:blip r:embed="rId5"/>
                <a:stretch>
                  <a:fillRect l="-311" r="-544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456" y="2170532"/>
            <a:ext cx="5645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035076" y="815279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05" y="228192"/>
            <a:ext cx="2332848" cy="2119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3701907" y="545873"/>
            <a:ext cx="1522223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3864940" y="545873"/>
            <a:ext cx="1224511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+mn-lt"/>
              </a:rPr>
              <a:t>Ví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dụ</a:t>
            </a:r>
            <a:r>
              <a:rPr lang="en-US" sz="2400" b="1" dirty="0">
                <a:latin typeface="+mn-lt"/>
              </a:rPr>
              <a:t> 4</a:t>
            </a:r>
            <a:endParaRPr sz="2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𝐻𝐴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138).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  <a:blipFill>
                <a:blip r:embed="rId3"/>
                <a:stretch>
                  <a:fillRect l="-89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59" y="2360876"/>
            <a:ext cx="1888720" cy="178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  <a:blipFill>
                <a:blip r:embed="rId5"/>
                <a:stretch>
                  <a:fillRect l="-1501" r="-122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95329" y="2247535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783092"/>
            <a:ext cx="542747" cy="735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0294" y="1637329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ABC. Gọi M, N, P lần lượt là hình chiếu của A, B, C trên các đường thẳng BC, CA, AB (Hình 132).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 AM, BN, CP?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3951161"/>
            <a:ext cx="791116" cy="724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" y="1614112"/>
            <a:ext cx="2733516" cy="2709295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3132815" y="550156"/>
            <a:ext cx="2695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12029" y="622006"/>
            <a:ext cx="2138901" cy="457200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+mn-lt"/>
              </a:rPr>
              <a:t>KHỞI ĐỘNG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blipFill>
                <a:blip r:embed="rId3"/>
                <a:stretch>
                  <a:fillRect l="-921" r="-1013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111255" y="98022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0" y="2723170"/>
            <a:ext cx="2198916" cy="1997488"/>
          </a:xfrm>
          <a:prstGeom prst="rect">
            <a:avLst/>
          </a:prstGeom>
        </p:spPr>
      </p:pic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6" y="484632"/>
            <a:ext cx="7717500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9171" y="1182197"/>
            <a:ext cx="7596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9700" y="2271092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4988" y="2744434"/>
            <a:ext cx="548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hay CN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BM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1402" y="815478"/>
            <a:ext cx="7544141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BM,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= BC (1).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= CB (2).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157" y="1471582"/>
            <a:ext cx="730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Bài 1 (SGK - 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130157" y="1833165"/>
            <a:ext cx="70564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AH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BC;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BH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CA;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CH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31" y="2868460"/>
            <a:ext cx="2808718" cy="18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66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36" y="1837335"/>
            <a:ext cx="2718391" cy="182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5443" y="1383683"/>
            <a:ext cx="4171506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57E8BD-B505-7E1B-32B6-83408CC0A22B}"/>
              </a:ext>
            </a:extLst>
          </p:cNvPr>
          <p:cNvSpPr txBox="1"/>
          <p:nvPr/>
        </p:nvSpPr>
        <p:spPr>
          <a:xfrm>
            <a:off x="3115783" y="842210"/>
            <a:ext cx="2817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2 (SGK – tr.118)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769532" y="1339603"/>
            <a:ext cx="7509686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07" y="2853242"/>
            <a:ext cx="2987305" cy="2000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6744" y="3224628"/>
            <a:ext cx="3564437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4200444" y="2908046"/>
            <a:ext cx="586126" cy="666824"/>
          </a:xfrm>
          <a:prstGeom prst="rect">
            <a:avLst/>
          </a:prstGeom>
        </p:spPr>
      </p:pic>
      <p:sp>
        <p:nvSpPr>
          <p:cNvPr id="7" name="Google Shape;4098;p55"/>
          <p:cNvSpPr/>
          <p:nvPr/>
        </p:nvSpPr>
        <p:spPr>
          <a:xfrm>
            <a:off x="1862773" y="189557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099;p55"/>
          <p:cNvSpPr txBox="1">
            <a:spLocks noGrp="1"/>
          </p:cNvSpPr>
          <p:nvPr>
            <p:ph type="title"/>
          </p:nvPr>
        </p:nvSpPr>
        <p:spPr>
          <a:xfrm>
            <a:off x="566496" y="17754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+mn-lt"/>
              </a:rPr>
              <a:t>CỦNG</a:t>
            </a:r>
            <a:r>
              <a:rPr lang="en-US" sz="32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+mn-lt"/>
              </a:rPr>
              <a:t>CỐ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3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12" y="1029767"/>
            <a:ext cx="362214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38" y="1835355"/>
            <a:ext cx="2864663" cy="2160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819" y="1673863"/>
            <a:ext cx="4720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 AB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AC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3441489" y="1612705"/>
            <a:ext cx="432822" cy="4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008" y="1176762"/>
            <a:ext cx="360611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767" y="2438162"/>
            <a:ext cx="3593291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2" y="1568629"/>
            <a:ext cx="2300382" cy="254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643">
            <a:off x="5803017" y="1960048"/>
            <a:ext cx="390411" cy="4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4458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Ghi</a:t>
            </a:r>
            <a:r>
              <a:rPr lang="en-US" sz="2000" b="1" dirty="0"/>
              <a:t> </a:t>
            </a:r>
            <a:r>
              <a:rPr lang="en-US" sz="2000" b="1" dirty="0" err="1"/>
              <a:t>nhớ</a:t>
            </a:r>
            <a:r>
              <a:rPr lang="en-US" sz="2000" b="1" dirty="0"/>
              <a:t> </a:t>
            </a:r>
            <a:r>
              <a:rPr lang="en-US" sz="2000" b="1" dirty="0" err="1"/>
              <a:t>kiến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tiết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endParaRPr lang="en-US" sz="2000" b="1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0961" y="2517063"/>
            <a:ext cx="4124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Làm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dụ</a:t>
            </a:r>
            <a:r>
              <a:rPr lang="en-US" sz="2000" b="1" dirty="0">
                <a:solidFill>
                  <a:srgbClr val="0000FF"/>
                </a:solidFill>
              </a:rPr>
              <a:t> 1, 2, 3 (</a:t>
            </a:r>
            <a:r>
              <a:rPr lang="en-US" sz="2000" b="1" dirty="0" err="1">
                <a:solidFill>
                  <a:srgbClr val="0000FF"/>
                </a:solidFill>
              </a:rPr>
              <a:t>SBT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trang</a:t>
            </a:r>
            <a:r>
              <a:rPr lang="en-US" sz="2000" b="1" dirty="0">
                <a:solidFill>
                  <a:srgbClr val="0000FF"/>
                </a:solidFill>
              </a:rPr>
              <a:t> 96), </a:t>
            </a:r>
          </a:p>
          <a:p>
            <a:r>
              <a:rPr lang="en-US" sz="2000" b="1" dirty="0" err="1">
                <a:solidFill>
                  <a:srgbClr val="0000FF"/>
                </a:solidFill>
              </a:rPr>
              <a:t>bài</a:t>
            </a:r>
            <a:r>
              <a:rPr lang="en-US" sz="2000" b="1" dirty="0">
                <a:solidFill>
                  <a:srgbClr val="0000FF"/>
                </a:solidFill>
              </a:rPr>
              <a:t> 92 (</a:t>
            </a:r>
            <a:r>
              <a:rPr lang="en-US" sz="2000" b="1" dirty="0" err="1">
                <a:solidFill>
                  <a:srgbClr val="0000FF"/>
                </a:solidFill>
              </a:rPr>
              <a:t>SBT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trang</a:t>
            </a:r>
            <a:r>
              <a:rPr lang="en-US" sz="2000" b="1" dirty="0">
                <a:solidFill>
                  <a:srgbClr val="0000FF"/>
                </a:solidFill>
              </a:rPr>
              <a:t> 97)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</a:t>
            </a:r>
            <a:r>
              <a:rPr lang="pt-BR" sz="2000" b="1" dirty="0"/>
              <a:t>“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30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  <a:blipFill>
                <a:blip r:embed="rId3"/>
                <a:stretch>
                  <a:fillRect l="-414" r="-41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  <a:blipFill>
                <a:blip r:embed="rId4"/>
                <a:stretch>
                  <a:fillRect l="-66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00670" y="3664688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VII: TAM GIÁC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501" y="1963347"/>
            <a:ext cx="6828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</a:rPr>
              <a:t>Tiết</a:t>
            </a:r>
            <a:r>
              <a:rPr lang="en-US" sz="3200" b="1" dirty="0">
                <a:solidFill>
                  <a:srgbClr val="0000FF"/>
                </a:solidFill>
              </a:rPr>
              <a:t> 129. </a:t>
            </a:r>
            <a:r>
              <a:rPr lang="vi-VN" sz="3200" b="1" dirty="0">
                <a:solidFill>
                  <a:srgbClr val="0000FF"/>
                </a:solidFill>
              </a:rPr>
              <a:t>BÀI 13: TÍNH CHẤT BA ĐƯỜNG CAO CỦA TAM GIÁC</a:t>
            </a:r>
            <a:r>
              <a:rPr lang="en-US" sz="3200" b="1" dirty="0">
                <a:solidFill>
                  <a:srgbClr val="0000FF"/>
                </a:solidFill>
              </a:rPr>
              <a:t> (</a:t>
            </a:r>
            <a:r>
              <a:rPr lang="en-US" sz="3200" b="1" dirty="0" err="1">
                <a:solidFill>
                  <a:srgbClr val="0000FF"/>
                </a:solidFill>
              </a:rPr>
              <a:t>Tiết</a:t>
            </a:r>
            <a:r>
              <a:rPr lang="en-US" sz="3200" b="1" dirty="0">
                <a:solidFill>
                  <a:srgbClr val="0000FF"/>
                </a:solidFill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11" y="2200737"/>
            <a:ext cx="4926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 AM⊥BC 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D. Cả A, B, C đều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02281" y="1291394"/>
            <a:ext cx="753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2.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giác ABC cân tại A có AM là đường trung tuyến của tam giác ABC. Khi đó: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6859" y="4238852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8129920" y="3947808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325440" y="1534942"/>
            <a:ext cx="319156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319" y="4233430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22" y="1181834"/>
            <a:ext cx="2810540" cy="164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48" y="2778221"/>
            <a:ext cx="5759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AC, BD, EK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6901" y="1309473"/>
            <a:ext cx="75305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AE.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800" y="2516297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603" y="3432444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tam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  <a:blipFill>
                <a:blip r:embed="rId3"/>
                <a:stretch>
                  <a:fillRect l="-84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  <a:blipFill>
                <a:blip r:embed="rId4"/>
                <a:stretch>
                  <a:fillRect l="-2301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7236" y="2709429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464870" y="1045316"/>
            <a:ext cx="27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Bài</a:t>
            </a:r>
            <a:r>
              <a:rPr lang="en-US" sz="2000" b="1" dirty="0">
                <a:latin typeface="+mj-lt"/>
              </a:rPr>
              <a:t> 3 (SGK – tr.118)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70" y="1513509"/>
            <a:ext cx="39931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1" y="1658678"/>
            <a:ext cx="2314348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016" y="3051899"/>
            <a:ext cx="6847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3" y="1120442"/>
            <a:ext cx="2578683" cy="183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7476" y="1329855"/>
            <a:ext cx="33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DB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82409" y="56691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3309826" y="791240"/>
            <a:ext cx="39933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4 (SGK – tr.118)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" y="2527819"/>
            <a:ext cx="3054940" cy="223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  <a:blipFill>
                <a:blip r:embed="rId4"/>
                <a:stretch>
                  <a:fillRect l="-955" r="-868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∆AFC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  <a:blipFill>
                <a:blip r:embed="rId5"/>
                <a:stretch>
                  <a:fillRect l="-1467" r="-1333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3992" y="2270377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098159"/>
            <a:ext cx="2548486" cy="1868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1257" y="102282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=90°−25°=65°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∆BEA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  <a:blipFill>
                <a:blip r:embed="rId4"/>
                <a:stretch>
                  <a:fillRect l="-1197" r="-2938" b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5 (SGK – tr.118)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139,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CK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blipFill>
                <a:blip r:embed="rId4"/>
                <a:stretch>
                  <a:fillRect l="-75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2811965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247" y="1247133"/>
            <a:ext cx="474921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AB //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// CH.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AD // 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// CK.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228" y="96255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3" y="1362666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66;p36"/>
          <p:cNvSpPr/>
          <p:nvPr/>
        </p:nvSpPr>
        <p:spPr>
          <a:xfrm>
            <a:off x="2711392" y="526302"/>
            <a:ext cx="36496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999" y="598152"/>
            <a:ext cx="3275018" cy="457200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+mn-lt"/>
              </a:rPr>
              <a:t>NỘI DUNG BÀI HỌC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6755" y="1598238"/>
            <a:ext cx="755614" cy="665770"/>
            <a:chOff x="3352800" y="3102142"/>
            <a:chExt cx="1412687" cy="1285465"/>
          </a:xfrm>
        </p:grpSpPr>
        <p:grpSp>
          <p:nvGrpSpPr>
            <p:cNvPr id="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6570" y="1663844"/>
            <a:ext cx="48937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2200" b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013" y="2814540"/>
            <a:ext cx="61866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ba đường </a:t>
            </a:r>
            <a:r>
              <a:rPr lang="en-US" sz="2200" b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3881" y="2748934"/>
            <a:ext cx="755614" cy="665770"/>
            <a:chOff x="3352800" y="3102142"/>
            <a:chExt cx="1412687" cy="1285465"/>
          </a:xfrm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1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grpSp>
        <p:nvGrpSpPr>
          <p:cNvPr id="21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589094" y="3737116"/>
            <a:ext cx="1072728" cy="998598"/>
            <a:chOff x="1339725" y="238075"/>
            <a:chExt cx="2758000" cy="2769525"/>
          </a:xfrm>
        </p:grpSpPr>
        <p:sp>
          <p:nvSpPr>
            <p:cNvPr id="22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489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625501" y="4052232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41755" y="365570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527927" y="4212499"/>
            <a:ext cx="593994" cy="6757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753436" y="977098"/>
            <a:ext cx="276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6 (SGK – 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1355" y="1442418"/>
            <a:ext cx="775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bốn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G, H, I, O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H, 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971" y="1354160"/>
            <a:ext cx="316144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= CM.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  <a:blipFill>
                <a:blip r:embed="rId3"/>
                <a:stretch>
                  <a:fillRect l="-723" r="-482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1" y="2177700"/>
            <a:ext cx="2334623" cy="19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∆AMB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  <a:blipFill>
                <a:blip r:embed="rId3"/>
                <a:stretch>
                  <a:fillRect l="-868" r="-1737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848984" y="1275913"/>
            <a:ext cx="354419" cy="12546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403" y="1626235"/>
            <a:ext cx="3894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∆AMB = ∆AMC (c - g - c)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  <a:blipFill>
                <a:blip r:embed="rId4"/>
                <a:stretch>
                  <a:fillRect l="-857" r="-38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2882" y="3410874"/>
            <a:ext cx="768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CA,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AM, BN, CP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H, I, 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  <a:blipFill>
                <a:blip r:embed="rId3"/>
                <a:stretch>
                  <a:fillRect l="-815" r="-6927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734" y="1368337"/>
            <a:ext cx="3600666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Tam giác ABC có H trùng 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929327"/>
            <a:ext cx="5291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H,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" y="2071374"/>
            <a:ext cx="2446166" cy="2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H,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H,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HP = HN = HM.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3380" marR="3048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∆APH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∆CMH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 = HM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 = HC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  <a:blipFill>
                <a:blip r:embed="rId3"/>
                <a:stretch>
                  <a:fillRect l="-468" t="-972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302640" y="3310264"/>
            <a:ext cx="297712" cy="8435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7440" y="3356534"/>
            <a:ext cx="39056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∆APH = ∆CMH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92" y="1116935"/>
            <a:ext cx="7403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80" marR="3048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= HC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CN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79086" y="1623237"/>
            <a:ext cx="255182" cy="8293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4268" y="1486607"/>
            <a:ext cx="275029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= ∆HNC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297" y="1393382"/>
            <a:ext cx="7403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H, 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023" y="2584136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</a:t>
            </a:r>
            <a:r>
              <a:rPr lang="pt-BR" sz="2000" b="1" dirty="0"/>
              <a:t>“</a:t>
            </a:r>
            <a:r>
              <a:rPr lang="en-US" sz="2000" b="1" dirty="0"/>
              <a:t>B</a:t>
            </a:r>
            <a:r>
              <a:rPr lang="vi-VN" sz="2000" b="1" dirty="0"/>
              <a:t>ài tập cuối chương VII</a:t>
            </a:r>
            <a:r>
              <a:rPr lang="en-US" sz="2000" b="1" dirty="0"/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2356733" y="478543"/>
            <a:ext cx="4338266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216" y="533963"/>
            <a:ext cx="3923562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I.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2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997" y="1376094"/>
            <a:ext cx="784785" cy="600900"/>
            <a:chOff x="1483578" y="1606678"/>
            <a:chExt cx="784785" cy="600900"/>
          </a:xfrm>
        </p:grpSpPr>
        <p:sp>
          <p:nvSpPr>
            <p:cNvPr id="10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133).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ê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  <a:blipFill>
                <a:blip r:embed="rId3"/>
                <a:stretch>
                  <a:fillRect l="-1632" r="-148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46350" y="1487709"/>
            <a:ext cx="4221428" cy="446837"/>
            <a:chOff x="2351574" y="2130825"/>
            <a:chExt cx="4221428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595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96" y="2037912"/>
            <a:ext cx="2850123" cy="2653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59" y="1676544"/>
            <a:ext cx="2471448" cy="24714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638261" y="2397642"/>
            <a:ext cx="5316" cy="1658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699" y="1343519"/>
            <a:ext cx="7263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534" y="3418962"/>
            <a:ext cx="106631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369" y="3913775"/>
            <a:ext cx="4355680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56" y="2589427"/>
            <a:ext cx="2108741" cy="211153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602327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67417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blipFill>
                <a:blip r:embed="rId3"/>
                <a:stretch>
                  <a:fillRect l="-914" r="-9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87" y="2644689"/>
            <a:ext cx="2761780" cy="2104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708657" y="765630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3943641" y="837480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  <a:blipFill>
                <a:blip r:embed="rId3"/>
                <a:stretch>
                  <a:fillRect l="-735" r="-817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" grpId="0" animBg="1"/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2</a:t>
            </a:r>
            <a:endParaRPr sz="2400" b="1" dirty="0">
              <a:solidFill>
                <a:srgbClr val="FFFFFF"/>
              </a:solidFill>
            </a:endParaRPr>
          </a:p>
        </p:txBody>
      </p: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1687">
            <a:off x="3811453" y="3823865"/>
            <a:ext cx="559653" cy="686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366" y="1169237"/>
            <a:ext cx="738482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229" y="2297697"/>
            <a:ext cx="342704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25" y="2351090"/>
            <a:ext cx="2731935" cy="2382987"/>
          </a:xfrm>
          <a:prstGeom prst="rect">
            <a:avLst/>
          </a:prstGeom>
        </p:spPr>
      </p:pic>
      <p:grpSp>
        <p:nvGrpSpPr>
          <p:cNvPr id="84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85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4015;p52"/>
          <p:cNvGrpSpPr/>
          <p:nvPr/>
        </p:nvGrpSpPr>
        <p:grpSpPr>
          <a:xfrm>
            <a:off x="8319950" y="1694120"/>
            <a:ext cx="754593" cy="1003232"/>
            <a:chOff x="7062788" y="3483325"/>
            <a:chExt cx="558875" cy="743025"/>
          </a:xfrm>
        </p:grpSpPr>
        <p:sp>
          <p:nvSpPr>
            <p:cNvPr id="117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2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2696</Words>
  <Application>Microsoft Office PowerPoint</Application>
  <PresentationFormat>On-screen Show (16:9)</PresentationFormat>
  <Paragraphs>229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Roboto Condensed Light</vt:lpstr>
      <vt:lpstr>Chewy</vt:lpstr>
      <vt:lpstr>Nunito Light</vt:lpstr>
      <vt:lpstr>Cambria Math</vt:lpstr>
      <vt:lpstr>Arial</vt:lpstr>
      <vt:lpstr>Times New Roman</vt:lpstr>
      <vt:lpstr>Calibri</vt:lpstr>
      <vt:lpstr>Hind</vt:lpstr>
      <vt:lpstr>PT Sans</vt:lpstr>
      <vt:lpstr>Bebas Neue</vt:lpstr>
      <vt:lpstr>Geography Subject for Elementary: Europe Continent by Slidesgo</vt:lpstr>
      <vt:lpstr>PowerPoint Presentation</vt:lpstr>
      <vt:lpstr>KHỞI ĐỘNG</vt:lpstr>
      <vt:lpstr>PowerPoint Presentation</vt:lpstr>
      <vt:lpstr>NỘI DUNG BÀI HỌC</vt:lpstr>
      <vt:lpstr>I. Đường cao của tam giác</vt:lpstr>
      <vt:lpstr>KẾT LUẬN</vt:lpstr>
      <vt:lpstr>Ví dụ 1:</vt:lpstr>
      <vt:lpstr>Giải</vt:lpstr>
      <vt:lpstr>PowerPoint Presentation</vt:lpstr>
      <vt:lpstr>PowerPoint Presentation</vt:lpstr>
      <vt:lpstr>Luyện tập 1</vt:lpstr>
      <vt:lpstr>PowerPoint Presentation</vt:lpstr>
      <vt:lpstr>II. Tính chất ba đường cao của tam giác</vt:lpstr>
      <vt:lpstr>PowerPoint Presentation</vt:lpstr>
      <vt:lpstr>PowerPoint Presentation</vt:lpstr>
      <vt:lpstr>Luyện tập 2</vt:lpstr>
      <vt:lpstr>PowerPoint Presentation</vt:lpstr>
      <vt:lpstr>PowerPoint Presentation</vt:lpstr>
      <vt:lpstr>PowerPoint Presentation</vt:lpstr>
      <vt:lpstr>PowerPoint Presentation</vt:lpstr>
      <vt:lpstr>Luyện tập 3</vt:lpstr>
      <vt:lpstr>PowerPoint Presentation</vt:lpstr>
      <vt:lpstr>LUYỆN TẬP</vt:lpstr>
      <vt:lpstr>PowerPoint Presentation</vt:lpstr>
      <vt:lpstr>CỦNG CỐ</vt:lpstr>
      <vt:lpstr>PowerPoint Presentation</vt:lpstr>
      <vt:lpstr>PowerPoint Presentation</vt:lpstr>
      <vt:lpstr>HƯỚNG DẪN VỀ NHÀ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Subject for Elementary: Europe Continent</dc:title>
  <dc:creator>User</dc:creator>
  <cp:lastModifiedBy>hanh nguyen</cp:lastModifiedBy>
  <cp:revision>64</cp:revision>
  <dcterms:modified xsi:type="dcterms:W3CDTF">2023-05-08T16:39:32Z</dcterms:modified>
</cp:coreProperties>
</file>